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77" r:id="rId4"/>
    <p:sldId id="257" r:id="rId5"/>
    <p:sldId id="272" r:id="rId6"/>
    <p:sldId id="259" r:id="rId7"/>
    <p:sldId id="258" r:id="rId8"/>
    <p:sldId id="260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4" r:id="rId18"/>
    <p:sldId id="262" r:id="rId19"/>
    <p:sldId id="278" r:id="rId20"/>
    <p:sldId id="271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-90" y="7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11/26/2019</a:t>
            </a:fld>
            <a:endParaRPr lang="en-US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39D0B1-AA0D-4A0B-AA52-CF14CB3361C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4046984"/>
      </p:ext>
    </p:extLst>
  </p:cSld>
  <p:clrMapOvr>
    <a:masterClrMapping/>
  </p:clrMapOvr>
  <p:transition spd="med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D6AEB-2BC4-412B-BD53-243B0798FAB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9045806"/>
      </p:ext>
    </p:extLst>
  </p:cSld>
  <p:clrMapOvr>
    <a:masterClrMapping/>
  </p:clrMapOvr>
  <p:transition spd="med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B91B7-E396-492B-8221-4B25F1B8BE7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554607"/>
      </p:ext>
    </p:extLst>
  </p:cSld>
  <p:clrMapOvr>
    <a:masterClrMapping/>
  </p:clrMapOvr>
  <p:transition spd="med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8BF2F-5C75-48D2-9A20-27BA9FE9095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5400056"/>
      </p:ext>
    </p:extLst>
  </p:cSld>
  <p:clrMapOvr>
    <a:masterClrMapping/>
  </p:clrMapOvr>
  <p:transition spd="med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B5E45A-D069-4B7D-9975-8A2C5108BB4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4041659"/>
      </p:ext>
    </p:extLst>
  </p:cSld>
  <p:clrMapOvr>
    <a:masterClrMapping/>
  </p:clrMapOvr>
  <p:transition spd="med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5FA3D7-5BEA-4411-B788-720145FFB88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6148719"/>
      </p:ext>
    </p:extLst>
  </p:cSld>
  <p:clrMapOvr>
    <a:masterClrMapping/>
  </p:clrMapOvr>
  <p:transition spd="med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7FA53D-7AEB-4A79-BD69-AC6946DFF1C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2567684"/>
      </p:ext>
    </p:extLst>
  </p:cSld>
  <p:clrMapOvr>
    <a:masterClrMapping/>
  </p:clrMapOvr>
  <p:transition spd="med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524F3-1B69-495D-9422-B1A8917CA06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7433402"/>
      </p:ext>
    </p:extLst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EB3D4F-61A0-42B3-95E4-E359FA85AA1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3382043"/>
      </p:ext>
    </p:extLst>
  </p:cSld>
  <p:clrMapOvr>
    <a:masterClrMapping/>
  </p:clrMapOvr>
  <p:transition spd="med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F75C87-8F70-4906-8BAF-688CA853975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0910923"/>
      </p:ext>
    </p:extLst>
  </p:cSld>
  <p:clrMapOvr>
    <a:masterClrMapping/>
  </p:clrMapOvr>
  <p:transition spd="med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228774-2FA4-44B0-88F0-D688D6FFFB4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9543707"/>
      </p:ext>
    </p:extLst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11/26/2019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11/26/2019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11/26/2019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11/26/2019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11/26/2019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11/26/2019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11/26/2019</a:t>
            </a:fld>
            <a:endParaRPr lang="en-US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C444F9-0F72-47BA-94CF-3C508CD7C6F7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5948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dissolve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МБДОУ «Детский сад № 11 «</a:t>
            </a:r>
            <a:r>
              <a:rPr lang="ru-RU" sz="2800" b="1" dirty="0" err="1" smtClean="0">
                <a:solidFill>
                  <a:srgbClr val="C00000"/>
                </a:solidFill>
                <a:latin typeface="Bookman Old Style" pitchFamily="18" charset="0"/>
              </a:rPr>
              <a:t>Тайгинского</a:t>
            </a:r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 городского округа»</a:t>
            </a:r>
            <a:endParaRPr lang="ru-RU" sz="28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3810000" cy="44348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419600" y="1920084"/>
            <a:ext cx="4267200" cy="4709315"/>
          </a:xfrm>
        </p:spPr>
        <p:txBody>
          <a:bodyPr/>
          <a:lstStyle/>
          <a:p>
            <a:pPr algn="ctr">
              <a:buNone/>
            </a:pPr>
            <a:endParaRPr lang="ru-RU" sz="3600" b="1" dirty="0" smtClean="0"/>
          </a:p>
          <a:p>
            <a:pPr algn="ctr">
              <a:buNone/>
            </a:pPr>
            <a:r>
              <a:rPr lang="ru-RU" sz="3600" b="1" dirty="0" smtClean="0">
                <a:solidFill>
                  <a:srgbClr val="006600"/>
                </a:solidFill>
              </a:rPr>
              <a:t>Оздоровительно-развивающая программа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6600"/>
                </a:solidFill>
              </a:rPr>
              <a:t>М. Л. Лазарева «Здравствуй»</a:t>
            </a:r>
          </a:p>
          <a:p>
            <a:pPr algn="ctr">
              <a:buNone/>
            </a:pPr>
            <a:endParaRPr lang="ru-RU" sz="28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>
              <a:buNone/>
            </a:pPr>
            <a:endParaRPr lang="ru-RU" sz="20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C:\Documents and Settings\User\Рабочий стол\Методичка Лазарева.jpg"/>
          <p:cNvPicPr>
            <a:picLocks noChangeAspect="1" noChangeArrowheads="1"/>
          </p:cNvPicPr>
          <p:nvPr/>
        </p:nvPicPr>
        <p:blipFill>
          <a:blip r:embed="rId2" cstate="print"/>
          <a:srcRect l="22525" t="20273" r="23797" b="33635"/>
          <a:stretch>
            <a:fillRect/>
          </a:stretch>
        </p:blipFill>
        <p:spPr bwMode="auto">
          <a:xfrm>
            <a:off x="457201" y="1905000"/>
            <a:ext cx="3890681" cy="4724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91000" y="1143000"/>
            <a:ext cx="4572000" cy="54864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400" b="1" dirty="0" err="1" smtClean="0">
                <a:solidFill>
                  <a:srgbClr val="FF0000"/>
                </a:solidFill>
                <a:latin typeface="Bookman Old Style" pitchFamily="18" charset="0"/>
              </a:rPr>
              <a:t>Орси</a:t>
            </a:r>
            <a:r>
              <a:rPr lang="ru-RU" sz="3600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3600" dirty="0" smtClean="0">
                <a:solidFill>
                  <a:srgbClr val="006600"/>
                </a:solidFill>
                <a:latin typeface="Bookman Old Style" pitchFamily="18" charset="0"/>
              </a:rPr>
              <a:t>(стихия жизни, живой и неживой материи)- психолог, учит мальчиков и девочек играм на общение, проводит уроки воспитания.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122" name="Picture 2" descr="F:\Здравствуй Лазарев (Юные Учителя здоровья и герои (картинки)\Орси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5284" t="3080" r="5284" b="9273"/>
          <a:stretch>
            <a:fillRect/>
          </a:stretch>
        </p:blipFill>
        <p:spPr bwMode="auto">
          <a:xfrm>
            <a:off x="152400" y="1066799"/>
            <a:ext cx="3886200" cy="56627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91000" y="1066800"/>
            <a:ext cx="4724400" cy="5562600"/>
          </a:xfrm>
        </p:spPr>
        <p:txBody>
          <a:bodyPr/>
          <a:lstStyle/>
          <a:p>
            <a:pPr algn="ctr">
              <a:buNone/>
            </a:pPr>
            <a:r>
              <a:rPr lang="ru-RU" sz="4000" b="1" dirty="0" err="1" smtClean="0">
                <a:solidFill>
                  <a:srgbClr val="FF0000"/>
                </a:solidFill>
                <a:latin typeface="Bookman Old Style" pitchFamily="18" charset="0"/>
              </a:rPr>
              <a:t>Яник</a:t>
            </a:r>
            <a:r>
              <a:rPr lang="ru-RU" sz="4400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3200" dirty="0" smtClean="0">
                <a:solidFill>
                  <a:srgbClr val="006600"/>
                </a:solidFill>
                <a:latin typeface="Bookman Old Style" pitchFamily="18" charset="0"/>
              </a:rPr>
              <a:t>(стихия света)</a:t>
            </a:r>
            <a:r>
              <a:rPr lang="ru-RU" sz="3600" dirty="0" smtClean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4400" dirty="0" smtClean="0">
                <a:solidFill>
                  <a:srgbClr val="006600"/>
                </a:solidFill>
                <a:latin typeface="Bookman Old Style" pitchFamily="18" charset="0"/>
              </a:rPr>
              <a:t>— ученый, светлый луч знаний, учит образному и логическому мышлению.</a:t>
            </a:r>
          </a:p>
          <a:p>
            <a:endParaRPr lang="ru-RU" sz="3200" dirty="0">
              <a:solidFill>
                <a:srgbClr val="006600"/>
              </a:solidFill>
            </a:endParaRPr>
          </a:p>
        </p:txBody>
      </p:sp>
      <p:pic>
        <p:nvPicPr>
          <p:cNvPr id="6146" name="Picture 2" descr="F:\Здравствуй Лазарев (Юные Учителя здоровья и герои (картинки)\Яник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7217" t="3079" r="4772" b="7555"/>
          <a:stretch>
            <a:fillRect/>
          </a:stretch>
        </p:blipFill>
        <p:spPr bwMode="auto">
          <a:xfrm>
            <a:off x="228600" y="990600"/>
            <a:ext cx="3962400" cy="57234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191000" cy="5715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err="1" smtClean="0">
                <a:solidFill>
                  <a:srgbClr val="FF0000"/>
                </a:solidFill>
                <a:latin typeface="Bookman Old Style" pitchFamily="18" charset="0"/>
              </a:rPr>
              <a:t>Ростик</a:t>
            </a:r>
            <a:r>
              <a:rPr lang="ru-RU" dirty="0" smtClean="0">
                <a:latin typeface="Bookman Old Style" pitchFamily="18" charset="0"/>
              </a:rPr>
              <a:t> </a:t>
            </a:r>
          </a:p>
          <a:p>
            <a:pPr algn="ctr">
              <a:buNone/>
            </a:pPr>
            <a:r>
              <a:rPr lang="ru-RU" sz="3200" dirty="0" smtClean="0">
                <a:solidFill>
                  <a:srgbClr val="006600"/>
                </a:solidFill>
                <a:latin typeface="Bookman Old Style" pitchFamily="18" charset="0"/>
              </a:rPr>
              <a:t>(стихия дерева) – диетолог, знакомит с ритмом питания, режимом дня, ритмами природы, представителями флоры.</a:t>
            </a:r>
            <a:endParaRPr lang="ru-RU" dirty="0" smtClean="0">
              <a:solidFill>
                <a:srgbClr val="006600"/>
              </a:solidFill>
              <a:latin typeface="Bookman Old Style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7170" name="Picture 2" descr="F:\Здравствуй Лазарев (Юные Учителя здоровья и герои (картинки)\Ростик.JPG"/>
          <p:cNvPicPr>
            <a:picLocks noChangeAspect="1" noChangeArrowheads="1"/>
          </p:cNvPicPr>
          <p:nvPr/>
        </p:nvPicPr>
        <p:blipFill>
          <a:blip r:embed="rId2" cstate="print"/>
          <a:srcRect l="2138" t="4212" r="5910" b="8745"/>
          <a:stretch>
            <a:fillRect/>
          </a:stretch>
        </p:blipFill>
        <p:spPr bwMode="auto">
          <a:xfrm>
            <a:off x="304800" y="990600"/>
            <a:ext cx="4267200" cy="57132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066800"/>
            <a:ext cx="4191000" cy="5562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err="1" smtClean="0">
                <a:solidFill>
                  <a:srgbClr val="FF0000"/>
                </a:solidFill>
                <a:latin typeface="Bookman Old Style" pitchFamily="18" charset="0"/>
              </a:rPr>
              <a:t>Йоник</a:t>
            </a:r>
            <a:r>
              <a:rPr lang="ru-RU" sz="3200" dirty="0" smtClean="0">
                <a:latin typeface="Bookman Old Style" pitchFamily="18" charset="0"/>
              </a:rPr>
              <a:t> </a:t>
            </a:r>
            <a:r>
              <a:rPr lang="ru-RU" sz="3200" dirty="0" smtClean="0">
                <a:solidFill>
                  <a:srgbClr val="006600"/>
                </a:solidFill>
                <a:latin typeface="Bookman Old Style" pitchFamily="18" charset="0"/>
              </a:rPr>
              <a:t>(стихия воздуха) – медик, обучает дыханию, полетам в небо, в космос, знакомит со звездным небом, навыками первой медицинской помощи.</a:t>
            </a:r>
            <a:endParaRPr lang="ru-RU" sz="3200" dirty="0">
              <a:solidFill>
                <a:srgbClr val="006600"/>
              </a:solidFill>
              <a:latin typeface="Bookman Old Style" pitchFamily="18" charset="0"/>
            </a:endParaRPr>
          </a:p>
        </p:txBody>
      </p:sp>
      <p:pic>
        <p:nvPicPr>
          <p:cNvPr id="8194" name="Picture 2" descr="F:\Здравствуй Лазарев (Юные Учителя здоровья и герои (картинки)\Ионик.JPG"/>
          <p:cNvPicPr>
            <a:picLocks noChangeAspect="1" noChangeArrowheads="1"/>
          </p:cNvPicPr>
          <p:nvPr/>
        </p:nvPicPr>
        <p:blipFill>
          <a:blip r:embed="rId2" cstate="print"/>
          <a:srcRect l="2975" t="3743" r="2940" b="9121"/>
          <a:stretch>
            <a:fillRect/>
          </a:stretch>
        </p:blipFill>
        <p:spPr bwMode="auto">
          <a:xfrm>
            <a:off x="304800" y="1066800"/>
            <a:ext cx="4191000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4864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200" b="1" dirty="0" err="1" smtClean="0">
                <a:solidFill>
                  <a:srgbClr val="FF0000"/>
                </a:solidFill>
                <a:latin typeface="Bookman Old Style" pitchFamily="18" charset="0"/>
              </a:rPr>
              <a:t>Капелия</a:t>
            </a:r>
            <a:r>
              <a:rPr lang="ru-RU" sz="3200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3200" dirty="0" smtClean="0">
                <a:solidFill>
                  <a:srgbClr val="006600"/>
                </a:solidFill>
                <a:latin typeface="Bookman Old Style" pitchFamily="18" charset="0"/>
              </a:rPr>
              <a:t>(</a:t>
            </a:r>
            <a:r>
              <a:rPr lang="ru-RU" sz="3200" dirty="0" err="1" smtClean="0">
                <a:solidFill>
                  <a:srgbClr val="006600"/>
                </a:solidFill>
                <a:latin typeface="Bookman Old Style" pitchFamily="18" charset="0"/>
              </a:rPr>
              <a:t>первостихия</a:t>
            </a:r>
            <a:r>
              <a:rPr lang="ru-RU" sz="3200" dirty="0" smtClean="0">
                <a:solidFill>
                  <a:srgbClr val="006600"/>
                </a:solidFill>
                <a:latin typeface="Bookman Old Style" pitchFamily="18" charset="0"/>
              </a:rPr>
              <a:t> воды) – эколог, знакомит с экологическими явлениями, реками, океанами, обучает правилам гигиены и закаливания.</a:t>
            </a:r>
          </a:p>
          <a:p>
            <a:endParaRPr lang="ru-RU" dirty="0">
              <a:solidFill>
                <a:srgbClr val="006600"/>
              </a:solidFill>
            </a:endParaRPr>
          </a:p>
        </p:txBody>
      </p:sp>
      <p:pic>
        <p:nvPicPr>
          <p:cNvPr id="9218" name="Picture 2" descr="F:\Здравствуй Лазарев (Юные Учителя здоровья и герои (картинки)\Капели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2149" t="5257" r="5439" b="7585"/>
          <a:stretch>
            <a:fillRect/>
          </a:stretch>
        </p:blipFill>
        <p:spPr bwMode="auto">
          <a:xfrm>
            <a:off x="381000" y="1066800"/>
            <a:ext cx="4114800" cy="5493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43400" y="1143000"/>
            <a:ext cx="4343400" cy="54102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Bookman Old Style" pitchFamily="18" charset="0"/>
              </a:rPr>
              <a:t>Вита</a:t>
            </a:r>
            <a:r>
              <a:rPr lang="ru-RU" sz="3600" dirty="0" smtClean="0">
                <a:latin typeface="Bookman Old Style" pitchFamily="18" charset="0"/>
              </a:rPr>
              <a:t> </a:t>
            </a:r>
            <a:r>
              <a:rPr lang="ru-RU" sz="3600" dirty="0" smtClean="0">
                <a:solidFill>
                  <a:srgbClr val="006600"/>
                </a:solidFill>
                <a:latin typeface="Bookman Old Style" pitchFamily="18" charset="0"/>
              </a:rPr>
              <a:t>(стихия звуков) – музыкант, обучает пению, речи, знакомит со звуками живой и неживой природы, музыкой.</a:t>
            </a:r>
          </a:p>
          <a:p>
            <a:pPr algn="ctr">
              <a:buNone/>
            </a:pPr>
            <a:endParaRPr lang="ru-RU" sz="3600" dirty="0">
              <a:latin typeface="Bookman Old Style" pitchFamily="18" charset="0"/>
            </a:endParaRPr>
          </a:p>
        </p:txBody>
      </p:sp>
      <p:pic>
        <p:nvPicPr>
          <p:cNvPr id="10242" name="Picture 2" descr="F:\Здравствуй Лазарев (Юные Учителя здоровья и герои (картинки)\Вит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851" t="3079" r="4266" b="9273"/>
          <a:stretch>
            <a:fillRect/>
          </a:stretch>
        </p:blipFill>
        <p:spPr bwMode="auto">
          <a:xfrm>
            <a:off x="381000" y="1143000"/>
            <a:ext cx="3810000" cy="5440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CCFF"/>
            </a:gs>
            <a:gs pos="50000">
              <a:srgbClr val="33CCFF">
                <a:gamma/>
                <a:tint val="34510"/>
                <a:invGamma/>
              </a:srgbClr>
            </a:gs>
            <a:gs pos="100000">
              <a:srgbClr val="33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225175" y="188911"/>
            <a:ext cx="9027097" cy="1051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Основные качества и умения, формируемые при использовании данных пособий:</a:t>
            </a:r>
            <a:endParaRPr lang="ru-RU" sz="2800" dirty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" y="1143000"/>
            <a:ext cx="9100610" cy="5715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b="1" dirty="0" smtClean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         </a:t>
            </a:r>
            <a:endParaRPr lang="ru-RU" sz="1400" dirty="0">
              <a:solidFill>
                <a:srgbClr val="FFFFFF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Игровое пособие №2  «НОТКИ БОЛЕЗНИ»</a:t>
            </a:r>
            <a:endParaRPr lang="ru-RU" sz="1400" dirty="0">
              <a:solidFill>
                <a:srgbClr val="FFFFFF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Игровое пособие № 3 «ЦВЕТНЫЕ КЛАВИШИ»</a:t>
            </a:r>
            <a:endParaRPr lang="ru-RU" sz="1400" dirty="0">
              <a:solidFill>
                <a:srgbClr val="FFFFFF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ДО - красный</a:t>
            </a:r>
            <a:endParaRPr lang="ru-RU" sz="1400" dirty="0">
              <a:solidFill>
                <a:srgbClr val="FFFFFF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РЕ-  оранжевый</a:t>
            </a:r>
            <a:endParaRPr lang="ru-RU" sz="1400" dirty="0">
              <a:solidFill>
                <a:srgbClr val="FFFFFF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МИ- желтый</a:t>
            </a:r>
            <a:endParaRPr lang="ru-RU" sz="1400" dirty="0">
              <a:solidFill>
                <a:srgbClr val="FFFFFF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ФА- зеленый</a:t>
            </a:r>
            <a:endParaRPr lang="ru-RU" sz="1400" dirty="0">
              <a:solidFill>
                <a:srgbClr val="FFFFFF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СОЛЬ- голубой</a:t>
            </a:r>
            <a:endParaRPr lang="ru-RU" sz="1400" dirty="0">
              <a:solidFill>
                <a:srgbClr val="FFFFFF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ЛЯ- синий</a:t>
            </a:r>
            <a:endParaRPr lang="ru-RU" sz="1400" dirty="0">
              <a:solidFill>
                <a:srgbClr val="FFFFFF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СИ- фиолетовый</a:t>
            </a:r>
            <a:endParaRPr lang="ru-RU" sz="1400" dirty="0">
              <a:solidFill>
                <a:srgbClr val="FFFFFF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93266"/>
            <a:ext cx="7823789" cy="5464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9116419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2057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Для проверки эффективности программы и ее индивидуализации проводятся диагностические исследования, осуществляемые по двум схемам: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609600" y="3124199"/>
            <a:ext cx="3657600" cy="3230725"/>
          </a:xfrm>
          <a:ln w="19050">
            <a:solidFill>
              <a:schemeClr val="tx1"/>
            </a:solidFill>
          </a:ln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6600"/>
                </a:solidFill>
              </a:rPr>
              <a:t>    Интегральная диагностика по паспорту здоровья, проводимая два раза в год —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6600"/>
                </a:solidFill>
              </a:rPr>
              <a:t>в октябре и апреле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953000" y="3124200"/>
            <a:ext cx="3657600" cy="3230725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006600"/>
                </a:solidFill>
              </a:rPr>
              <a:t>индивидуальная диагностика в рабочей тетради «Моя книга здоровья», проводимая в конце каждого месяца</a:t>
            </a:r>
          </a:p>
          <a:p>
            <a:endParaRPr lang="ru-RU" sz="24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 rot="10800000" flipV="1">
            <a:off x="2514600" y="2362200"/>
            <a:ext cx="914400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791200" y="2362200"/>
            <a:ext cx="838200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00646567"/>
              </p:ext>
            </p:extLst>
          </p:nvPr>
        </p:nvGraphicFramePr>
        <p:xfrm>
          <a:off x="995246" y="224068"/>
          <a:ext cx="5971481" cy="74889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735">
                  <a:extLst>
                    <a:ext uri="{9D8B030D-6E8A-4147-A177-3AD203B41FA5}">
                      <a16:colId xmlns="" xmlns:a16="http://schemas.microsoft.com/office/drawing/2014/main" val="3976521649"/>
                    </a:ext>
                  </a:extLst>
                </a:gridCol>
                <a:gridCol w="32989">
                  <a:extLst>
                    <a:ext uri="{9D8B030D-6E8A-4147-A177-3AD203B41FA5}">
                      <a16:colId xmlns="" xmlns:a16="http://schemas.microsoft.com/office/drawing/2014/main" val="2751416658"/>
                    </a:ext>
                  </a:extLst>
                </a:gridCol>
                <a:gridCol w="2229244">
                  <a:extLst>
                    <a:ext uri="{9D8B030D-6E8A-4147-A177-3AD203B41FA5}">
                      <a16:colId xmlns="" xmlns:a16="http://schemas.microsoft.com/office/drawing/2014/main" val="3187974625"/>
                    </a:ext>
                  </a:extLst>
                </a:gridCol>
                <a:gridCol w="1650824">
                  <a:extLst>
                    <a:ext uri="{9D8B030D-6E8A-4147-A177-3AD203B41FA5}">
                      <a16:colId xmlns="" xmlns:a16="http://schemas.microsoft.com/office/drawing/2014/main" val="2802084447"/>
                    </a:ext>
                  </a:extLst>
                </a:gridCol>
                <a:gridCol w="1866700">
                  <a:extLst>
                    <a:ext uri="{9D8B030D-6E8A-4147-A177-3AD203B41FA5}">
                      <a16:colId xmlns="" xmlns:a16="http://schemas.microsoft.com/office/drawing/2014/main" val="411043871"/>
                    </a:ext>
                  </a:extLst>
                </a:gridCol>
                <a:gridCol w="32989">
                  <a:extLst>
                    <a:ext uri="{9D8B030D-6E8A-4147-A177-3AD203B41FA5}">
                      <a16:colId xmlns="" xmlns:a16="http://schemas.microsoft.com/office/drawing/2014/main" val="270097159"/>
                    </a:ext>
                  </a:extLst>
                </a:gridCol>
              </a:tblGrid>
              <a:tr h="291779"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№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marL="2667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Вид оздоровления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marL="2667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203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Регулярность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49530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Кто проводит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2453130824"/>
                  </a:ext>
                </a:extLst>
              </a:tr>
              <a:tr h="274109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1.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rowSpan="4" gridSpan="2">
                  <a:txBody>
                    <a:bodyPr/>
                    <a:lstStyle/>
                    <a:p>
                      <a:pPr marR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Музыкальные уроки</a:t>
                      </a:r>
                    </a:p>
                    <a:p>
                      <a:pPr marR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Здоровья</a:t>
                      </a:r>
                    </a:p>
                    <a:p>
                      <a:pPr marR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rowSpan="4" hMerge="1">
                  <a:txBody>
                    <a:bodyPr/>
                    <a:lstStyle/>
                    <a:p>
                      <a:pPr marR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rowSpan="4">
                  <a:txBody>
                    <a:bodyPr/>
                    <a:lstStyle/>
                    <a:p>
                      <a:pPr marR="482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 — 2 раза в</a:t>
                      </a:r>
                    </a:p>
                    <a:p>
                      <a:pPr marR="495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Неделю</a:t>
                      </a:r>
                    </a:p>
                    <a:p>
                      <a:pPr marR="495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rowSpan="4">
                  <a:txBody>
                    <a:bodyPr/>
                    <a:lstStyle/>
                    <a:p>
                      <a:pPr marL="266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Музыкальный</a:t>
                      </a:r>
                    </a:p>
                    <a:p>
                      <a:pPr marR="4445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руководитель, воспитатель</a:t>
                      </a:r>
                      <a:endParaRPr lang="ru-RU" sz="1600" dirty="0">
                        <a:effectLst/>
                      </a:endParaRPr>
                    </a:p>
                    <a:p>
                      <a:pPr marR="4445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3163406200"/>
                  </a:ext>
                </a:extLst>
              </a:tr>
              <a:tr h="2292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3459155322"/>
                  </a:ext>
                </a:extLst>
              </a:tr>
              <a:tr h="2292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2490315734"/>
                  </a:ext>
                </a:extLst>
              </a:tr>
              <a:tr h="3401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2817609962"/>
                  </a:ext>
                </a:extLst>
              </a:tr>
              <a:tr h="30733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2.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Оздоровительные паузы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rowSpan="2"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Ежедневно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marR="38100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Воспитатель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3978342938"/>
                  </a:ext>
                </a:extLst>
              </a:tr>
              <a:tr h="2292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2806697430"/>
                  </a:ext>
                </a:extLst>
              </a:tr>
              <a:tr h="231067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rowSpan="4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Физкультурные занятия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rowSpan="4"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 раз в неделю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rowSpan="4">
                  <a:txBody>
                    <a:bodyPr/>
                    <a:lstStyle/>
                    <a:p>
                      <a:pPr marR="3810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Воспитатель</a:t>
                      </a:r>
                      <a:endParaRPr lang="ru-RU" sz="1600" dirty="0">
                        <a:effectLst/>
                      </a:endParaRPr>
                    </a:p>
                    <a:p>
                      <a:pPr marL="254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434770246"/>
                  </a:ext>
                </a:extLst>
              </a:tr>
              <a:tr h="2292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307618506"/>
                  </a:ext>
                </a:extLst>
              </a:tr>
              <a:tr h="2292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4842396"/>
                  </a:ext>
                </a:extLst>
              </a:tr>
              <a:tr h="298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650536867"/>
                  </a:ext>
                </a:extLst>
              </a:tr>
              <a:tr h="2917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4.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Утренняя зарядка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Ежедневно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38100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Воспитатель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102327829"/>
                  </a:ext>
                </a:extLst>
              </a:tr>
              <a:tr h="272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3534701853"/>
                  </a:ext>
                </a:extLst>
              </a:tr>
              <a:tr h="23710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rowSpan="3" gridSpan="2">
                  <a:txBody>
                    <a:bodyPr/>
                    <a:lstStyle/>
                    <a:p>
                      <a:pPr marR="533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Закаливающие</a:t>
                      </a:r>
                    </a:p>
                    <a:p>
                      <a:pPr marR="533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процедуры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rowSpan="3" hMerge="1">
                  <a:txBody>
                    <a:bodyPr/>
                    <a:lstStyle/>
                    <a:p>
                      <a:pPr marR="533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Ежедневно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rowSpan="3">
                  <a:txBody>
                    <a:bodyPr/>
                    <a:lstStyle/>
                    <a:p>
                      <a:pPr marR="3810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Воспитатель</a:t>
                      </a:r>
                    </a:p>
                    <a:p>
                      <a:pPr marR="3810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747922530"/>
                  </a:ext>
                </a:extLst>
              </a:tr>
              <a:tr h="2292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49511875"/>
                  </a:ext>
                </a:extLst>
              </a:tr>
              <a:tr h="2292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463611092"/>
                  </a:ext>
                </a:extLst>
              </a:tr>
              <a:tr h="2917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6.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Пальчиковая гимнастика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Еженедельно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38100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Воспитатель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200488211"/>
                  </a:ext>
                </a:extLst>
              </a:tr>
              <a:tr h="272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3278517302"/>
                  </a:ext>
                </a:extLst>
              </a:tr>
              <a:tr h="2917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7.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Игры здоровья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2 раза в год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38100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Воспитатель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2751497320"/>
                  </a:ext>
                </a:extLst>
              </a:tr>
              <a:tr h="272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3262836191"/>
                  </a:ext>
                </a:extLst>
              </a:tr>
              <a:tr h="272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17568827"/>
                  </a:ext>
                </a:extLst>
              </a:tr>
              <a:tr h="29177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Консультативно-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4237231765"/>
                  </a:ext>
                </a:extLst>
              </a:tr>
              <a:tr h="29177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8.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оздоровительные занятия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 раз в квартал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53340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Воспитатель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253660314"/>
                  </a:ext>
                </a:extLst>
              </a:tr>
              <a:tr h="29832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5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для родителей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340193337"/>
                  </a:ext>
                </a:extLst>
              </a:tr>
              <a:tr h="27256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39798004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241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305800" cy="3048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Bookman Old Style" pitchFamily="18" charset="0"/>
              </a:rPr>
              <a:t>Забота о здоровье –это важнейший труд воспитателя. От жизнерадостности, бодрости детей зависит их духовная жизнь, мировоззрение, умственное развитие, прочность знаний, вера в свои силы</a:t>
            </a:r>
            <a:r>
              <a:rPr lang="ru-RU" sz="2800" b="1" dirty="0" smtClean="0">
                <a:solidFill>
                  <a:srgbClr val="006600"/>
                </a:solidFill>
                <a:latin typeface="Bookman Old Style" pitchFamily="18" charset="0"/>
              </a:rPr>
              <a:t/>
            </a:r>
            <a:br>
              <a:rPr lang="ru-RU" sz="2800" b="1" dirty="0" smtClean="0">
                <a:solidFill>
                  <a:srgbClr val="006600"/>
                </a:solidFill>
                <a:latin typeface="Bookman Old Style" pitchFamily="18" charset="0"/>
              </a:rPr>
            </a:br>
            <a:r>
              <a:rPr lang="ru-RU" sz="2800" b="1" dirty="0" smtClean="0">
                <a:solidFill>
                  <a:srgbClr val="006600"/>
                </a:solidFill>
                <a:latin typeface="Bookman Old Style" pitchFamily="18" charset="0"/>
              </a:rPr>
              <a:t>                                       </a:t>
            </a:r>
            <a:r>
              <a:rPr lang="ru-RU" sz="1800" b="1" dirty="0" smtClean="0">
                <a:solidFill>
                  <a:srgbClr val="006600"/>
                </a:solidFill>
                <a:latin typeface="Bookman Old Style" pitchFamily="18" charset="0"/>
              </a:rPr>
              <a:t>В.А.СУХОМЛИНСКИЙ</a:t>
            </a:r>
            <a:endParaRPr lang="ru-RU" sz="1800" b="1" dirty="0">
              <a:solidFill>
                <a:srgbClr val="0066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Объект 1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13679"/>
            <a:ext cx="2747846" cy="4632858"/>
          </a:xfrm>
        </p:spPr>
      </p:pic>
      <p:sp>
        <p:nvSpPr>
          <p:cNvPr id="14" name="Объект 13"/>
          <p:cNvSpPr>
            <a:spLocks noGrp="1"/>
          </p:cNvSpPr>
          <p:nvPr>
            <p:ph sz="half" idx="2"/>
          </p:nvPr>
        </p:nvSpPr>
        <p:spPr>
          <a:xfrm>
            <a:off x="3671539" y="713679"/>
            <a:ext cx="3813717" cy="57874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/>
              <a:t>Михаил Львович Лазарев, руководитель «Лаборатории формирования здоровья детей» Российского научного центра восстановительной медицины и курортологии Минздрава РФ, доктор медицинских наук, кандидат психологических наук, профессор, действительный член академии педагогических и социальных наук.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1960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1\Desktop\0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3400" y="1600200"/>
            <a:ext cx="8229600" cy="30480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2800" b="1" dirty="0">
                <a:solidFill>
                  <a:srgbClr val="C00000"/>
                </a:solidFill>
                <a:latin typeface="Bookman Old Style" pitchFamily="18" charset="0"/>
              </a:rPr>
              <a:t>Курс дошкольной подготовки «Здравствуй»</a:t>
            </a:r>
            <a:br>
              <a:rPr lang="ru-RU" sz="2800" b="1" dirty="0">
                <a:solidFill>
                  <a:srgbClr val="C00000"/>
                </a:solidFill>
                <a:latin typeface="Bookman Old Style" pitchFamily="18" charset="0"/>
              </a:rPr>
            </a:br>
            <a:endParaRPr lang="ru-RU" sz="28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447800"/>
            <a:ext cx="8534400" cy="5334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6600"/>
                </a:solidFill>
              </a:rPr>
              <a:t>предназначен для работы с детьми </a:t>
            </a:r>
            <a:r>
              <a:rPr lang="ru-RU" sz="2800" b="1" dirty="0" smtClean="0">
                <a:solidFill>
                  <a:srgbClr val="006600"/>
                </a:solidFill>
              </a:rPr>
              <a:t>2-7-летнего </a:t>
            </a:r>
            <a:r>
              <a:rPr lang="ru-RU" sz="2800" b="1" dirty="0">
                <a:solidFill>
                  <a:srgbClr val="006600"/>
                </a:solidFill>
              </a:rPr>
              <a:t>возраста</a:t>
            </a:r>
          </a:p>
          <a:p>
            <a:r>
              <a:rPr lang="ru-RU" sz="2800" b="1" dirty="0">
                <a:solidFill>
                  <a:srgbClr val="006600"/>
                </a:solidFill>
              </a:rPr>
              <a:t> разработан на основе современных научных подходов к воспитанию детей дошкольного возраста в рамках существующих образовательных стандартов</a:t>
            </a:r>
          </a:p>
          <a:p>
            <a:r>
              <a:rPr lang="ru-RU" sz="2800" b="1" dirty="0">
                <a:solidFill>
                  <a:srgbClr val="006600"/>
                </a:solidFill>
              </a:rPr>
              <a:t>курс написан и систематизирован с учетом возрастных особенностей детей дошкольного возраста (как здоровых, так и соматически ослабленных), а также исходя из разного уровня их психического развития</a:t>
            </a:r>
          </a:p>
          <a:p>
            <a:endParaRPr lang="ru-RU" b="1" dirty="0" smtClean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Цели и задачи</a:t>
            </a:r>
            <a:endParaRPr lang="ru-RU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038600"/>
          </a:xfrm>
        </p:spPr>
        <p:txBody>
          <a:bodyPr/>
          <a:lstStyle/>
          <a:p>
            <a:r>
              <a:rPr lang="ru-RU" b="1" dirty="0" smtClean="0">
                <a:solidFill>
                  <a:srgbClr val="006600"/>
                </a:solidFill>
              </a:rPr>
              <a:t>Формирование  у детей дошкольного возраста мотивации и навыков здорового образа жизни.</a:t>
            </a:r>
          </a:p>
          <a:p>
            <a:pPr>
              <a:buNone/>
            </a:pPr>
            <a:endParaRPr lang="ru-RU" b="1" dirty="0" smtClean="0">
              <a:solidFill>
                <a:srgbClr val="006600"/>
              </a:solidFill>
            </a:endParaRPr>
          </a:p>
          <a:p>
            <a:r>
              <a:rPr lang="ru-RU" b="1" dirty="0" smtClean="0">
                <a:solidFill>
                  <a:srgbClr val="006600"/>
                </a:solidFill>
              </a:rPr>
              <a:t>Создание условий для системного оздоровления детей в семье , в дошкольном учреждении.</a:t>
            </a:r>
          </a:p>
          <a:p>
            <a:pPr>
              <a:buNone/>
            </a:pPr>
            <a:r>
              <a:rPr lang="ru-RU" b="1" dirty="0" smtClean="0">
                <a:solidFill>
                  <a:srgbClr val="006600"/>
                </a:solidFill>
              </a:rPr>
              <a:t>Формирование у воспитанников ответственности в деле сохранения собственного здоровья</a:t>
            </a:r>
          </a:p>
        </p:txBody>
      </p:sp>
    </p:spTree>
    <p:extLst>
      <p:ext uri="{BB962C8B-B14F-4D97-AF65-F5344CB8AC3E}">
        <p14:creationId xmlns:p14="http://schemas.microsoft.com/office/powerpoint/2010/main" xmlns="" val="126401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610600" cy="8199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dirty="0" smtClean="0">
                <a:solidFill>
                  <a:srgbClr val="C00000"/>
                </a:solidFill>
                <a:latin typeface="Bookman Old Style" pitchFamily="18" charset="0"/>
              </a:rPr>
              <a:t>МЕТОДОЛОГИЯ СКАЗОЧНОГО МАТЕРИАЛА КУРСА «ЗДРАВСТВУЙ!»</a:t>
            </a:r>
            <a:endParaRPr lang="ru-RU" sz="53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752600"/>
            <a:ext cx="8763000" cy="4800600"/>
          </a:xfrm>
        </p:spPr>
        <p:txBody>
          <a:bodyPr>
            <a:normAutofit/>
          </a:bodyPr>
          <a:lstStyle/>
          <a:p>
            <a:pPr marL="0" lvl="0" indent="0" algn="ctr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В программу курса входят оздоровительные и познавательные элементы, способствующие воспитанию личности ребенка</a:t>
            </a: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.</a:t>
            </a:r>
          </a:p>
          <a:p>
            <a:pPr marL="0" lvl="0" indent="0" algn="ctr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endParaRPr lang="ru-RU" sz="22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2400" b="1" dirty="0">
                <a:solidFill>
                  <a:srgbClr val="CC3300"/>
                </a:solidFill>
                <a:latin typeface="Times New Roman" pitchFamily="18" charset="0"/>
              </a:rPr>
              <a:t>Содержание курса</a:t>
            </a: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, включающее в себя обширный сказочный материал, отражает и формирует внутренние потребности физиологического, психического и личностного роста детей</a:t>
            </a: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sz="22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2400" b="1" dirty="0">
                <a:solidFill>
                  <a:srgbClr val="CC3300"/>
                </a:solidFill>
                <a:latin typeface="Times New Roman" pitchFamily="18" charset="0"/>
              </a:rPr>
              <a:t>Основное </a:t>
            </a:r>
            <a:r>
              <a:rPr lang="ru-RU" sz="2400" b="1" dirty="0" smtClean="0">
                <a:solidFill>
                  <a:srgbClr val="CC3300"/>
                </a:solidFill>
                <a:latin typeface="Times New Roman" pitchFamily="18" charset="0"/>
              </a:rPr>
              <a:t>внимание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уделено сохранению естественности психического развития ребенка, построению прочного фундамента жизнеутверждающей, созидающей и творческой личности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sz="1900" b="1" dirty="0">
              <a:solidFill>
                <a:schemeClr val="accent4">
                  <a:lumMod val="50000"/>
                </a:schemeClr>
              </a:solidFill>
              <a:latin typeface="Arial" charset="0"/>
            </a:endParaRPr>
          </a:p>
          <a:p>
            <a:pPr marL="0" indent="0">
              <a:buNone/>
            </a:pPr>
            <a:endParaRPr lang="ru-RU" sz="30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45719"/>
          </a:xfrm>
        </p:spPr>
        <p:txBody>
          <a:bodyPr>
            <a:noAutofit/>
          </a:bodyPr>
          <a:lstStyle/>
          <a:p>
            <a:pPr algn="ctr"/>
            <a:endParaRPr lang="ru-RU" sz="24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86740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>
                <a:solidFill>
                  <a:srgbClr val="006600"/>
                </a:solidFill>
                <a:latin typeface="Bookman Old Style" pitchFamily="18" charset="0"/>
              </a:rPr>
              <a:t>В данном курсе в качестве ведущего фактора развития и оздоровления ребенка в условиях образовательного учреждения и семьи выступает музыка</a:t>
            </a:r>
            <a:r>
              <a:rPr lang="ru-RU" b="1" dirty="0" smtClean="0">
                <a:solidFill>
                  <a:srgbClr val="006600"/>
                </a:solidFill>
                <a:latin typeface="Bookman Old Style" pitchFamily="18" charset="0"/>
              </a:rPr>
              <a:t>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Методическое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</a:rPr>
              <a:t>пособие : </a:t>
            </a:r>
            <a:r>
              <a:rPr lang="ru-RU" b="1" dirty="0">
                <a:solidFill>
                  <a:srgbClr val="006600"/>
                </a:solidFill>
                <a:latin typeface="Bookman Old Style" pitchFamily="18" charset="0"/>
              </a:rPr>
              <a:t>музыкальный альбом для детей и взрослых на двух компакт-дисках</a:t>
            </a:r>
          </a:p>
          <a:p>
            <a:endParaRPr lang="ru-RU" b="1" dirty="0">
              <a:solidFill>
                <a:srgbClr val="006600"/>
              </a:solidFill>
              <a:latin typeface="Bookman Old Style" pitchFamily="18" charset="0"/>
            </a:endParaRPr>
          </a:p>
          <a:p>
            <a:r>
              <a:rPr lang="ru-RU" b="1" dirty="0" smtClean="0">
                <a:solidFill>
                  <a:srgbClr val="006600"/>
                </a:solidFill>
                <a:latin typeface="Bookman Old Style" pitchFamily="18" charset="0"/>
              </a:rPr>
              <a:t>Оздоровительные занятия, организованные как </a:t>
            </a:r>
            <a:r>
              <a:rPr lang="ru-RU" b="1" dirty="0" err="1" smtClean="0">
                <a:solidFill>
                  <a:srgbClr val="006600"/>
                </a:solidFill>
                <a:latin typeface="Bookman Old Style" pitchFamily="18" charset="0"/>
              </a:rPr>
              <a:t>межфункциональный</a:t>
            </a:r>
            <a:r>
              <a:rPr lang="ru-RU" b="1" dirty="0" smtClean="0">
                <a:solidFill>
                  <a:srgbClr val="006600"/>
                </a:solidFill>
                <a:latin typeface="Bookman Old Style" pitchFamily="18" charset="0"/>
              </a:rPr>
              <a:t> тренинг, представлены в сказочно-музыкальной форме и проходят в виде путешествия по планете Здоровья. При этом ребенок двигается к одной цели — здоровью  разными путями.</a:t>
            </a:r>
          </a:p>
          <a:p>
            <a:endParaRPr lang="ru-RU" b="1" dirty="0" smtClean="0">
              <a:solidFill>
                <a:srgbClr val="006600"/>
              </a:solidFill>
              <a:latin typeface="Bookman Old Style" pitchFamily="18" charset="0"/>
            </a:endParaRPr>
          </a:p>
          <a:p>
            <a:r>
              <a:rPr lang="ru-RU" b="1" dirty="0">
                <a:solidFill>
                  <a:srgbClr val="006600"/>
                </a:solidFill>
                <a:latin typeface="Bookman Old Style" pitchFamily="18" charset="0"/>
              </a:rPr>
              <a:t>Это путешествие с главным </a:t>
            </a:r>
            <a:r>
              <a:rPr lang="ru-RU" b="1" dirty="0" err="1">
                <a:solidFill>
                  <a:srgbClr val="006600"/>
                </a:solidFill>
                <a:latin typeface="Bookman Old Style" pitchFamily="18" charset="0"/>
              </a:rPr>
              <a:t>здоровячком</a:t>
            </a:r>
            <a:r>
              <a:rPr lang="ru-RU" b="1" dirty="0">
                <a:solidFill>
                  <a:srgbClr val="006600"/>
                </a:solidFill>
                <a:latin typeface="Bookman Old Style" pitchFamily="18" charset="0"/>
              </a:rPr>
              <a:t> - </a:t>
            </a:r>
            <a:r>
              <a:rPr lang="ru-RU" b="1" dirty="0" err="1">
                <a:solidFill>
                  <a:srgbClr val="006600"/>
                </a:solidFill>
                <a:latin typeface="Bookman Old Style" pitchFamily="18" charset="0"/>
              </a:rPr>
              <a:t>Здравиком</a:t>
            </a:r>
            <a:r>
              <a:rPr lang="ru-RU" b="1" dirty="0">
                <a:solidFill>
                  <a:srgbClr val="006600"/>
                </a:solidFill>
                <a:latin typeface="Bookman Old Style" pitchFamily="18" charset="0"/>
              </a:rPr>
              <a:t> с Планеты </a:t>
            </a:r>
            <a:r>
              <a:rPr lang="ru-RU" b="1" dirty="0" err="1">
                <a:solidFill>
                  <a:srgbClr val="006600"/>
                </a:solidFill>
                <a:latin typeface="Bookman Old Style" pitchFamily="18" charset="0"/>
              </a:rPr>
              <a:t>Семитония</a:t>
            </a:r>
            <a:r>
              <a:rPr lang="ru-RU" b="1" dirty="0">
                <a:solidFill>
                  <a:srgbClr val="006600"/>
                </a:solidFill>
                <a:latin typeface="Bookman Old Style" pitchFamily="18" charset="0"/>
              </a:rPr>
              <a:t>  по разноцветным странам. По дороге дети будут петь и играть в </a:t>
            </a:r>
            <a:r>
              <a:rPr lang="ru-RU" b="1" dirty="0" smtClean="0">
                <a:solidFill>
                  <a:srgbClr val="006600"/>
                </a:solidFill>
                <a:latin typeface="Bookman Old Style" pitchFamily="18" charset="0"/>
              </a:rPr>
              <a:t>различные  </a:t>
            </a:r>
            <a:r>
              <a:rPr lang="ru-RU" b="1" dirty="0">
                <a:solidFill>
                  <a:srgbClr val="006600"/>
                </a:solidFill>
                <a:latin typeface="Bookman Old Style" pitchFamily="18" charset="0"/>
              </a:rPr>
              <a:t>игры. </a:t>
            </a:r>
          </a:p>
          <a:p>
            <a:endParaRPr lang="ru-RU" b="1" dirty="0">
              <a:solidFill>
                <a:srgbClr val="006600"/>
              </a:solidFill>
              <a:latin typeface="Bookman Old Style" pitchFamily="18" charset="0"/>
            </a:endParaRPr>
          </a:p>
          <a:p>
            <a:pPr>
              <a:buNone/>
            </a:pPr>
            <a:endParaRPr lang="ru-RU" sz="1900" b="1" dirty="0" smtClean="0">
              <a:latin typeface="Bookman Old Style" pitchFamily="18" charset="0"/>
            </a:endParaRPr>
          </a:p>
          <a:p>
            <a:r>
              <a:rPr lang="ru-RU" b="1" dirty="0">
                <a:solidFill>
                  <a:srgbClr val="006600"/>
                </a:solidFill>
                <a:latin typeface="Bookman Old Style" pitchFamily="18" charset="0"/>
              </a:rPr>
              <a:t>Материал курса позволяет тренировать многие психофизиологические и личностные качества и умения ребенка, формировать умения и навыки (музыкальные, художественные, спортивно-двигательные, речевые, гигиенические, трудовые).</a:t>
            </a:r>
          </a:p>
          <a:p>
            <a:endParaRPr lang="ru-RU" b="1" dirty="0">
              <a:solidFill>
                <a:srgbClr val="0066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28600" y="1524000"/>
            <a:ext cx="3733800" cy="4267200"/>
          </a:xfrm>
        </p:spPr>
        <p:txBody>
          <a:bodyPr/>
          <a:lstStyle/>
          <a:p>
            <a:pPr algn="ctr"/>
            <a:endParaRPr lang="ru-RU" sz="4000" b="1" dirty="0">
              <a:solidFill>
                <a:srgbClr val="006600"/>
              </a:solidFill>
              <a:latin typeface="Bookman Old Style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009650"/>
            <a:ext cx="8001000" cy="502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Каждый </a:t>
            </a:r>
            <a:r>
              <a:rPr lang="ru-RU" sz="2400" b="1" dirty="0" err="1" smtClean="0">
                <a:solidFill>
                  <a:srgbClr val="C00000"/>
                </a:solidFill>
                <a:latin typeface="Bookman Old Style" pitchFamily="18" charset="0"/>
              </a:rPr>
              <a:t>здоровячок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 персонифицирует одну из областей оздоровления</a:t>
            </a:r>
            <a:endParaRPr lang="ru-RU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57200" y="1524001"/>
            <a:ext cx="8077200" cy="457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u="sng" dirty="0" smtClean="0">
                <a:solidFill>
                  <a:srgbClr val="006600"/>
                </a:solidFill>
                <a:latin typeface="Bookman Old Style" pitchFamily="18" charset="0"/>
              </a:rPr>
              <a:t>Главные персонажи:</a:t>
            </a:r>
            <a:endParaRPr lang="ru-RU" sz="2400" b="1" u="sng" dirty="0">
              <a:solidFill>
                <a:srgbClr val="006600"/>
              </a:solidFill>
              <a:latin typeface="Bookman Old Style" pitchFamily="18" charset="0"/>
            </a:endParaRPr>
          </a:p>
        </p:txBody>
      </p:sp>
      <p:pic>
        <p:nvPicPr>
          <p:cNvPr id="3076" name="Picture 4" descr="F:\Здравствуй Лазарев (Юные Учителя здоровья и герои (картинки)\Здравик.JPG"/>
          <p:cNvPicPr>
            <a:picLocks noChangeAspect="1" noChangeArrowheads="1"/>
          </p:cNvPicPr>
          <p:nvPr/>
        </p:nvPicPr>
        <p:blipFill>
          <a:blip r:embed="rId2" cstate="print"/>
          <a:srcRect l="5226" t="3637" r="3519" b="10886"/>
          <a:stretch>
            <a:fillRect/>
          </a:stretch>
        </p:blipFill>
        <p:spPr bwMode="auto">
          <a:xfrm>
            <a:off x="609600" y="2396879"/>
            <a:ext cx="3352800" cy="4324292"/>
          </a:xfrm>
          <a:prstGeom prst="rect">
            <a:avLst/>
          </a:prstGeom>
          <a:noFill/>
        </p:spPr>
      </p:pic>
      <p:pic>
        <p:nvPicPr>
          <p:cNvPr id="3077" name="Picture 5" descr="F:\Здравствуй Лазарев (Юные Учителя здоровья и герои (картинки)\Фырка.JPG"/>
          <p:cNvPicPr>
            <a:picLocks noChangeAspect="1" noChangeArrowheads="1"/>
          </p:cNvPicPr>
          <p:nvPr/>
        </p:nvPicPr>
        <p:blipFill>
          <a:blip r:embed="rId3" cstate="print"/>
          <a:srcRect l="2685" t="2717" r="3356" b="7075"/>
          <a:stretch>
            <a:fillRect/>
          </a:stretch>
        </p:blipFill>
        <p:spPr bwMode="auto">
          <a:xfrm>
            <a:off x="5066474" y="2438400"/>
            <a:ext cx="3467926" cy="42672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066800" y="1981200"/>
            <a:ext cx="7010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</a:rPr>
              <a:t>Здравик                               Фырка</a:t>
            </a:r>
            <a:endParaRPr lang="ru-RU" sz="24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Юные учителя здоровья</a:t>
            </a:r>
            <a:endParaRPr lang="ru-RU" sz="40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62400" y="1676400"/>
            <a:ext cx="4800600" cy="502920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3900" b="1" dirty="0" err="1" smtClean="0">
                <a:solidFill>
                  <a:srgbClr val="FF0000"/>
                </a:solidFill>
                <a:latin typeface="Bookman Old Style" pitchFamily="18" charset="0"/>
              </a:rPr>
              <a:t>Огник</a:t>
            </a:r>
            <a:r>
              <a:rPr lang="ru-RU" sz="3900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3500" dirty="0" smtClean="0">
                <a:solidFill>
                  <a:srgbClr val="006600"/>
                </a:solidFill>
                <a:latin typeface="Bookman Old Style" pitchFamily="18" charset="0"/>
              </a:rPr>
              <a:t>(стихия огня) – юный спортсмен, </a:t>
            </a:r>
          </a:p>
          <a:p>
            <a:pPr algn="ctr">
              <a:buNone/>
            </a:pPr>
            <a:r>
              <a:rPr lang="ru-RU" sz="3500" dirty="0" smtClean="0">
                <a:solidFill>
                  <a:srgbClr val="006600"/>
                </a:solidFill>
                <a:latin typeface="Bookman Old Style" pitchFamily="18" charset="0"/>
              </a:rPr>
              <a:t>учит движениям и способам достижения цели (движение к цели), знакомит с представителями фауны.</a:t>
            </a:r>
          </a:p>
          <a:p>
            <a:endParaRPr lang="ru-RU" dirty="0"/>
          </a:p>
        </p:txBody>
      </p:sp>
      <p:pic>
        <p:nvPicPr>
          <p:cNvPr id="4098" name="Picture 2" descr="F:\Здравствуй Лазарев (Юные Учителя здоровья и герои (картинки)\Огник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9211" t="3176" r="5582" b="11664"/>
          <a:stretch>
            <a:fillRect/>
          </a:stretch>
        </p:blipFill>
        <p:spPr bwMode="auto">
          <a:xfrm>
            <a:off x="381000" y="1676400"/>
            <a:ext cx="3429000" cy="50044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397</TotalTime>
  <Words>702</Words>
  <Application>Microsoft Office PowerPoint</Application>
  <PresentationFormat>Экран (4:3)</PresentationFormat>
  <Paragraphs>164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Поток</vt:lpstr>
      <vt:lpstr>Оформление по умолчанию</vt:lpstr>
      <vt:lpstr>МБДОУ «Детский сад № 11 «Тайгинского городского округа»</vt:lpstr>
      <vt:lpstr>Слайд 2</vt:lpstr>
      <vt:lpstr>             Курс дошкольной подготовки «Здравствуй» </vt:lpstr>
      <vt:lpstr>Цели и задачи</vt:lpstr>
      <vt:lpstr> МЕТОДОЛОГИЯ СКАЗОЧНОГО МАТЕРИАЛА КУРСА «ЗДРАВСТВУЙ!»</vt:lpstr>
      <vt:lpstr>Слайд 6</vt:lpstr>
      <vt:lpstr>Слайд 7</vt:lpstr>
      <vt:lpstr>Каждый здоровячок персонифицирует одну из областей оздоровления</vt:lpstr>
      <vt:lpstr>Юные учителя здоровья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Для проверки эффективности программы и ее индивидуализации проводятся диагностические исследования, осуществляемые по двум схемам: </vt:lpstr>
      <vt:lpstr>Слайд 18</vt:lpstr>
      <vt:lpstr>Забота о здоровье –это важнейший труд воспитателя. От жизнерадостности, бодрости детей зависит их духовная жизнь, мировоззрение, умственное развитие, прочность знаний, вера в свои силы                                        В.А.СУХОМЛИНСКИЙ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МДОБУ «Детский сад № 15 «ТОПОЛЕК» присмотра и оздоровления»</dc:title>
  <dc:creator>Татьяна</dc:creator>
  <cp:lastModifiedBy>1</cp:lastModifiedBy>
  <cp:revision>40</cp:revision>
  <dcterms:modified xsi:type="dcterms:W3CDTF">2019-11-26T14:45:48Z</dcterms:modified>
</cp:coreProperties>
</file>